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40" d="100"/>
          <a:sy n="40" d="100"/>
        </p:scale>
        <p:origin x="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p>
          <a:p>
            <a:endParaRPr lang="en-US" dirty="0"/>
          </a:p>
        </p:txBody>
      </p:sp>
    </p:spTree>
    <p:extLst>
      <p:ext uri="{BB962C8B-B14F-4D97-AF65-F5344CB8AC3E}">
        <p14:creationId xmlns:p14="http://schemas.microsoft.com/office/powerpoint/2010/main" val="4087627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hl7.org/fhir/R4/condition.html#t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resource_info.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R4/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hyperlink" Target="https://docs.oracle.com/en/industries/health/millennium-platform-apis/mfrap/op-patientid-patch.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hyperlink" Target="https://fhir-ehr-code.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fhir.cerner.com/dstu2/"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docs.oracle.com/en/industries/health/millennium-platform-apis/index.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observation-get.html"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26</a:t>
            </a:r>
            <a:r>
              <a:rPr lang="en-US" baseline="30000" dirty="0"/>
              <a:t>th </a:t>
            </a:r>
            <a:r>
              <a:rPr lang="en-US" dirty="0"/>
              <a:t>of August, 2025</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https://fhir-open.cerner.com/r4/ec2458f2-1e24-41c8-b71b-0e701af7583d/MedicationRequest?patient=12724068&amp;status=active&amp;_format=json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635000" y="12751748"/>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921026" y="12739543"/>
            <a:ext cx="758220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https://hl7.org/fhir/R4/condition.html#tx</a:t>
            </a:r>
            <a:endParaRPr u="sng" dirty="0">
              <a:hlinkClick r:id="rId3"/>
            </a:endParaRPr>
          </a:p>
        </p:txBody>
      </p:sp>
      <p:pic>
        <p:nvPicPr>
          <p:cNvPr id="3" name="Picture 2">
            <a:extLst>
              <a:ext uri="{FF2B5EF4-FFF2-40B4-BE49-F238E27FC236}">
                <a16:creationId xmlns:a16="http://schemas.microsoft.com/office/drawing/2014/main" id="{E349A9E6-C111-46CF-074F-09ED87BAF1B0}"/>
              </a:ext>
            </a:extLst>
          </p:cNvPr>
          <p:cNvPicPr>
            <a:picLocks noChangeAspect="1"/>
          </p:cNvPicPr>
          <p:nvPr/>
        </p:nvPicPr>
        <p:blipFill>
          <a:blip r:embed="rId5"/>
          <a:stretch>
            <a:fillRect/>
          </a:stretch>
        </p:blipFill>
        <p:spPr>
          <a:xfrm>
            <a:off x="921026" y="2941856"/>
            <a:ext cx="22541948" cy="5798895"/>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94B5E-CC4B-3108-1ED2-F5E9D6CC2DDE}"/>
              </a:ext>
            </a:extLst>
          </p:cNvPr>
          <p:cNvPicPr>
            <a:picLocks noChangeAspect="1"/>
          </p:cNvPicPr>
          <p:nvPr/>
        </p:nvPicPr>
        <p:blipFill>
          <a:blip r:embed="rId2"/>
          <a:stretch>
            <a:fillRect/>
          </a:stretch>
        </p:blipFill>
        <p:spPr>
          <a:xfrm>
            <a:off x="2637173" y="3378836"/>
            <a:ext cx="19109654" cy="695832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4212254" y="8432538"/>
            <a:ext cx="1595949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GET [base]/</a:t>
            </a:r>
            <a:r>
              <a:rPr dirty="0" err="1"/>
              <a:t>AllergyIntolerance?patient</a:t>
            </a:r>
            <a:r>
              <a:rPr dirty="0"/>
              <a:t>=123</a:t>
            </a:r>
            <a:r>
              <a:rPr lang="en-US" dirty="0"/>
              <a:t>&amp;_format=</a:t>
            </a:r>
            <a:r>
              <a:rPr lang="en-US" dirty="0" err="1"/>
              <a:t>json</a:t>
            </a:r>
            <a:endParaRPr dirty="0"/>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SR.,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pic>
        <p:nvPicPr>
          <p:cNvPr id="3" name="Picture 2">
            <a:extLst>
              <a:ext uri="{FF2B5EF4-FFF2-40B4-BE49-F238E27FC236}">
                <a16:creationId xmlns:a16="http://schemas.microsoft.com/office/drawing/2014/main" id="{7FC4AA8B-F5EF-B11C-C5A7-D7968CB5B55D}"/>
              </a:ext>
            </a:extLst>
          </p:cNvPr>
          <p:cNvPicPr>
            <a:picLocks noChangeAspect="1"/>
          </p:cNvPicPr>
          <p:nvPr/>
        </p:nvPicPr>
        <p:blipFill>
          <a:blip r:embed="rId5"/>
          <a:stretch>
            <a:fillRect/>
          </a:stretch>
        </p:blipFill>
        <p:spPr>
          <a:xfrm>
            <a:off x="3089592" y="1136463"/>
            <a:ext cx="20270802" cy="10384676"/>
          </a:xfrm>
          <a:prstGeom prst="rect">
            <a:avLst/>
          </a:prstGeom>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64</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SR.,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lang="en-US"/>
              <a:t>Exercise 8: Answer</a:t>
            </a:r>
            <a:endParaRPr lang="en-US" dirty="0"/>
          </a:p>
        </p:txBody>
      </p:sp>
      <p:sp>
        <p:nvSpPr>
          <p:cNvPr id="509" name="Shape 509"/>
          <p:cNvSpPr/>
          <p:nvPr/>
        </p:nvSpPr>
        <p:spPr>
          <a:xfrm>
            <a:off x="2186618" y="12263994"/>
            <a:ext cx="1918634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https://docs.oracle.com/en/industries/health/millennium-platform-apis/mfrap/op-patientid-patch.html</a:t>
            </a:r>
            <a:endParaRPr u="sng" dirty="0">
              <a:hlinkClick r:id="rId3"/>
            </a:endParaRPr>
          </a:p>
        </p:txBody>
      </p:sp>
      <p:pic>
        <p:nvPicPr>
          <p:cNvPr id="3" name="Picture 2">
            <a:extLst>
              <a:ext uri="{FF2B5EF4-FFF2-40B4-BE49-F238E27FC236}">
                <a16:creationId xmlns:a16="http://schemas.microsoft.com/office/drawing/2014/main" id="{E6E92CAD-4C10-9F8F-F29C-D2730345E60E}"/>
              </a:ext>
            </a:extLst>
          </p:cNvPr>
          <p:cNvPicPr>
            <a:picLocks noChangeAspect="1"/>
          </p:cNvPicPr>
          <p:nvPr/>
        </p:nvPicPr>
        <p:blipFill>
          <a:blip r:embed="rId5"/>
          <a:stretch>
            <a:fillRect/>
          </a:stretch>
        </p:blipFill>
        <p:spPr>
          <a:xfrm>
            <a:off x="3194382" y="2775888"/>
            <a:ext cx="17995236" cy="9307224"/>
          </a:xfrm>
          <a:prstGeom prst="rect">
            <a:avLst/>
          </a:prstGeom>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44EE0-ED08-E131-3253-FB93DD688036}"/>
              </a:ext>
            </a:extLst>
          </p:cNvPr>
          <p:cNvPicPr>
            <a:picLocks noChangeAspect="1"/>
          </p:cNvPicPr>
          <p:nvPr/>
        </p:nvPicPr>
        <p:blipFill>
          <a:blip r:embed="rId2"/>
          <a:stretch>
            <a:fillRect/>
          </a:stretch>
        </p:blipFill>
        <p:spPr>
          <a:xfrm>
            <a:off x="1141742" y="1134728"/>
            <a:ext cx="18023815" cy="9259592"/>
          </a:xfrm>
          <a:prstGeom prst="rect">
            <a:avLst/>
          </a:prstGeom>
        </p:spPr>
      </p:pic>
      <p:sp>
        <p:nvSpPr>
          <p:cNvPr id="213" name="Shape 213"/>
          <p:cNvSpPr/>
          <p:nvPr/>
        </p:nvSpPr>
        <p:spPr>
          <a:xfrm>
            <a:off x="327170" y="12731028"/>
            <a:ext cx="154481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https://docs.oracle.com/en/industries/health/millennium-platform-apis/index.html</a:t>
            </a:r>
            <a:endParaRPr u="sng" dirty="0">
              <a:hlinkClick r:id="rId3"/>
            </a:endParaRPr>
          </a:p>
        </p:txBody>
      </p:sp>
      <p:sp>
        <p:nvSpPr>
          <p:cNvPr id="212" name="Shape 212"/>
          <p:cNvSpPr/>
          <p:nvPr/>
        </p:nvSpPr>
        <p:spPr>
          <a:xfrm>
            <a:off x="13157484" y="6251842"/>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
        <p:nvSpPr>
          <p:cNvPr id="5" name="Rectangle 4">
            <a:extLst>
              <a:ext uri="{FF2B5EF4-FFF2-40B4-BE49-F238E27FC236}">
                <a16:creationId xmlns:a16="http://schemas.microsoft.com/office/drawing/2014/main" id="{0E75035D-15A1-CBF1-5FF5-795D42927EE9}"/>
              </a:ext>
            </a:extLst>
          </p:cNvPr>
          <p:cNvSpPr/>
          <p:nvPr/>
        </p:nvSpPr>
        <p:spPr>
          <a:xfrm>
            <a:off x="6378855" y="4308942"/>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(120/60)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https://docs.oracle.com/en/industries/health/millennium-platform-apis/mfrap/op-observation-get.html</a:t>
            </a:r>
            <a:endParaRPr u="sng" dirty="0">
              <a:hlinkClick r:id="rId2"/>
            </a:endParaRPr>
          </a:p>
        </p:txBody>
      </p:sp>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2C8D92D0-0B1B-D53B-D450-1A88F08FCA87}"/>
              </a:ext>
            </a:extLst>
          </p:cNvPr>
          <p:cNvPicPr>
            <a:picLocks noChangeAspect="1"/>
          </p:cNvPicPr>
          <p:nvPr/>
        </p:nvPicPr>
        <p:blipFill>
          <a:blip r:embed="rId4"/>
          <a:stretch>
            <a:fillRect/>
          </a:stretch>
        </p:blipFill>
        <p:spPr>
          <a:xfrm>
            <a:off x="3232487" y="2194861"/>
            <a:ext cx="17919026" cy="9326277"/>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11991</TotalTime>
  <Words>3080</Words>
  <Application>Microsoft Office PowerPoint</Application>
  <PresentationFormat>Custom</PresentationFormat>
  <Paragraphs>320</Paragraphs>
  <Slides>111</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84</cp:revision>
  <dcterms:modified xsi:type="dcterms:W3CDTF">2025-08-25T16:47:14Z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